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8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57AC215B-52D4-4E87-A2F7-282C58376FA3}" type="datetimeFigureOut">
              <a:rPr lang="en-US" smtClean="0"/>
              <a:t>7/23/2013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89265C30-551D-457A-8695-2565181DFC7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AC215B-52D4-4E87-A2F7-282C58376FA3}" type="datetimeFigureOut">
              <a:rPr lang="en-US" smtClean="0"/>
              <a:t>7/23/2013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265C30-551D-457A-8695-2565181DFC7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57AC215B-52D4-4E87-A2F7-282C58376FA3}" type="datetimeFigureOut">
              <a:rPr lang="en-US" smtClean="0"/>
              <a:t>7/23/2013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89265C30-551D-457A-8695-2565181DFC7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7AC215B-52D4-4E87-A2F7-282C58376FA3}" type="datetimeFigureOut">
              <a:rPr lang="en-US" smtClean="0"/>
              <a:t>7/23/2013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9265C30-551D-457A-8695-2565181DFC72}"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7AC215B-52D4-4E87-A2F7-282C58376FA3}" type="datetimeFigureOut">
              <a:rPr lang="en-US" smtClean="0"/>
              <a:t>7/23/2013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9265C30-551D-457A-8695-2565181DFC72}"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57AC215B-52D4-4E87-A2F7-282C58376FA3}" type="datetimeFigureOut">
              <a:rPr lang="en-US" smtClean="0"/>
              <a:t>7/23/2013</a:t>
            </a:fld>
            <a:endParaRPr lang="en-US"/>
          </a:p>
        </p:txBody>
      </p:sp>
      <p:sp>
        <p:nvSpPr>
          <p:cNvPr id="10" name="Slide Number Placeholder 9"/>
          <p:cNvSpPr>
            <a:spLocks noGrp="1"/>
          </p:cNvSpPr>
          <p:nvPr>
            <p:ph type="sldNum" sz="quarter" idx="16"/>
          </p:nvPr>
        </p:nvSpPr>
        <p:spPr/>
        <p:txBody>
          <a:bodyPr rtlCol="0"/>
          <a:lstStyle/>
          <a:p>
            <a:fld id="{89265C30-551D-457A-8695-2565181DFC72}"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57AC215B-52D4-4E87-A2F7-282C58376FA3}" type="datetimeFigureOut">
              <a:rPr lang="en-US" smtClean="0"/>
              <a:t>7/23/2013</a:t>
            </a:fld>
            <a:endParaRPr lang="en-US"/>
          </a:p>
        </p:txBody>
      </p:sp>
      <p:sp>
        <p:nvSpPr>
          <p:cNvPr id="12" name="Slide Number Placeholder 11"/>
          <p:cNvSpPr>
            <a:spLocks noGrp="1"/>
          </p:cNvSpPr>
          <p:nvPr>
            <p:ph type="sldNum" sz="quarter" idx="16"/>
          </p:nvPr>
        </p:nvSpPr>
        <p:spPr/>
        <p:txBody>
          <a:bodyPr rtlCol="0"/>
          <a:lstStyle/>
          <a:p>
            <a:fld id="{89265C30-551D-457A-8695-2565181DFC72}"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7AC215B-52D4-4E87-A2F7-282C58376FA3}" type="datetimeFigureOut">
              <a:rPr lang="en-US" smtClean="0"/>
              <a:t>7/23/2013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89265C30-551D-457A-8695-2565181DFC7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AC215B-52D4-4E87-A2F7-282C58376FA3}" type="datetimeFigureOut">
              <a:rPr lang="en-US" smtClean="0"/>
              <a:t>7/23/2013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89265C30-551D-457A-8695-2565181DFC7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7AC215B-52D4-4E87-A2F7-282C58376FA3}" type="datetimeFigureOut">
              <a:rPr lang="en-US" smtClean="0"/>
              <a:t>7/23/2013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89265C30-551D-457A-8695-2565181DFC72}"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57AC215B-52D4-4E87-A2F7-282C58376FA3}" type="datetimeFigureOut">
              <a:rPr lang="en-US" smtClean="0"/>
              <a:t>7/23/2013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89265C30-551D-457A-8695-2565181DFC72}"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57AC215B-52D4-4E87-A2F7-282C58376FA3}" type="datetimeFigureOut">
              <a:rPr lang="en-US" smtClean="0"/>
              <a:t>7/23/2013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9265C30-551D-457A-8695-2565181DFC7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Early republic – 1770 - 1796</a:t>
            </a:r>
            <a:endParaRPr lang="en-US" dirty="0"/>
          </a:p>
        </p:txBody>
      </p:sp>
      <p:sp>
        <p:nvSpPr>
          <p:cNvPr id="3" name="Subtitle 2"/>
          <p:cNvSpPr>
            <a:spLocks noGrp="1"/>
          </p:cNvSpPr>
          <p:nvPr>
            <p:ph type="subTitle" idx="1"/>
          </p:nvPr>
        </p:nvSpPr>
        <p:spPr/>
        <p:txBody>
          <a:bodyPr>
            <a:normAutofit fontScale="92500" lnSpcReduction="20000"/>
          </a:bodyPr>
          <a:lstStyle/>
          <a:p>
            <a:r>
              <a:rPr lang="en-US" dirty="0" smtClean="0"/>
              <a:t>A Review of Events and Figures of the late Early Republic and the Presidency of George Washington</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 y="609600"/>
            <a:ext cx="5060873" cy="37338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2200" y="228600"/>
            <a:ext cx="2535990" cy="3037115"/>
          </a:xfrm>
          <a:prstGeom prst="rect">
            <a:avLst/>
          </a:prstGeom>
        </p:spPr>
      </p:pic>
    </p:spTree>
    <p:extLst>
      <p:ext uri="{BB962C8B-B14F-4D97-AF65-F5344CB8AC3E}">
        <p14:creationId xmlns:p14="http://schemas.microsoft.com/office/powerpoint/2010/main" val="35906413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Jay</a:t>
            </a:r>
            <a:endParaRPr lang="en-US" dirty="0"/>
          </a:p>
        </p:txBody>
      </p:sp>
      <p:sp>
        <p:nvSpPr>
          <p:cNvPr id="3" name="Text Placeholder 2"/>
          <p:cNvSpPr>
            <a:spLocks noGrp="1"/>
          </p:cNvSpPr>
          <p:nvPr>
            <p:ph type="body" idx="2"/>
          </p:nvPr>
        </p:nvSpPr>
        <p:spPr>
          <a:xfrm>
            <a:off x="838200" y="1752600"/>
            <a:ext cx="1600200" cy="4343400"/>
          </a:xfrm>
        </p:spPr>
        <p:txBody>
          <a:bodyPr>
            <a:normAutofit fontScale="77500" lnSpcReduction="20000"/>
          </a:bodyPr>
          <a:lstStyle/>
          <a:p>
            <a:r>
              <a:rPr lang="en-US" dirty="0"/>
              <a:t>He was the first Chief Justice of the United States Supreme Court – a position created by the Judiciary Act of 1789.  In addition to his role as Chief Justice, he served as a special envoy to negotiate for peace with England – and he produced a very, very unpopular treaty…</a:t>
            </a:r>
          </a:p>
          <a:p>
            <a:r>
              <a:rPr lang="en-US" dirty="0"/>
              <a:t> </a:t>
            </a:r>
          </a:p>
          <a:p>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657600" y="1524000"/>
            <a:ext cx="3581400" cy="5157216"/>
          </a:xfrm>
        </p:spPr>
      </p:pic>
    </p:spTree>
    <p:extLst>
      <p:ext uri="{BB962C8B-B14F-4D97-AF65-F5344CB8AC3E}">
        <p14:creationId xmlns:p14="http://schemas.microsoft.com/office/powerpoint/2010/main" val="2683928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Mason</a:t>
            </a:r>
            <a:endParaRPr lang="en-US" dirty="0"/>
          </a:p>
        </p:txBody>
      </p:sp>
      <p:sp>
        <p:nvSpPr>
          <p:cNvPr id="3" name="Text Placeholder 2"/>
          <p:cNvSpPr>
            <a:spLocks noGrp="1"/>
          </p:cNvSpPr>
          <p:nvPr>
            <p:ph type="body" idx="2"/>
          </p:nvPr>
        </p:nvSpPr>
        <p:spPr/>
        <p:txBody>
          <a:bodyPr>
            <a:normAutofit lnSpcReduction="10000"/>
          </a:bodyPr>
          <a:lstStyle/>
          <a:p>
            <a:r>
              <a:rPr lang="en-US" dirty="0" smtClean="0"/>
              <a:t>George Mason was both the author of the Virginia Declaration of Rights and a major advocate for the Bill of Rights, which was added to </a:t>
            </a:r>
            <a:r>
              <a:rPr lang="en-US" smtClean="0"/>
              <a:t>the Constitution in 1791.  </a:t>
            </a:r>
            <a:endParaRPr lang="en-US" dirty="0"/>
          </a:p>
        </p:txBody>
      </p:sp>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886200" y="1796716"/>
            <a:ext cx="3124199" cy="4036047"/>
          </a:xfrm>
        </p:spPr>
      </p:pic>
    </p:spTree>
    <p:extLst>
      <p:ext uri="{BB962C8B-B14F-4D97-AF65-F5344CB8AC3E}">
        <p14:creationId xmlns:p14="http://schemas.microsoft.com/office/powerpoint/2010/main" val="68183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Answers to Section II.  Political Differences and the Emergence of Factions</a:t>
            </a:r>
            <a:endParaRPr lang="en-US" dirty="0"/>
          </a:p>
        </p:txBody>
      </p:sp>
      <p:sp>
        <p:nvSpPr>
          <p:cNvPr id="5" name="Title 4"/>
          <p:cNvSpPr>
            <a:spLocks noGrp="1"/>
          </p:cNvSpPr>
          <p:nvPr>
            <p:ph type="title"/>
          </p:nvPr>
        </p:nvSpPr>
        <p:spPr/>
        <p:txBody>
          <a:bodyPr/>
          <a:lstStyle/>
          <a:p>
            <a:r>
              <a:rPr lang="en-US" dirty="0" smtClean="0"/>
              <a:t>Part II.  Political Factions</a:t>
            </a:r>
            <a:endParaRPr lang="en-US" dirty="0"/>
          </a:p>
        </p:txBody>
      </p:sp>
    </p:spTree>
    <p:extLst>
      <p:ext uri="{BB962C8B-B14F-4D97-AF65-F5344CB8AC3E}">
        <p14:creationId xmlns:p14="http://schemas.microsoft.com/office/powerpoint/2010/main" val="325373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Democratic-Republican Societies</a:t>
            </a:r>
            <a:endParaRPr lang="en-US" dirty="0"/>
          </a:p>
        </p:txBody>
      </p:sp>
      <p:sp>
        <p:nvSpPr>
          <p:cNvPr id="6" name="Text Placeholder 5"/>
          <p:cNvSpPr>
            <a:spLocks noGrp="1"/>
          </p:cNvSpPr>
          <p:nvPr>
            <p:ph type="body" idx="2"/>
          </p:nvPr>
        </p:nvSpPr>
        <p:spPr/>
        <p:txBody>
          <a:bodyPr>
            <a:normAutofit fontScale="77500" lnSpcReduction="20000"/>
          </a:bodyPr>
          <a:lstStyle/>
          <a:p>
            <a:r>
              <a:rPr lang="en-US" dirty="0"/>
              <a:t>These groups were essentially social clubs which talked politics – often voicing dissent against those in power.  In general, members believed that officeholders were directly accountable to the people.  These societies were generally opposed to the policies of Alexander Hamilton, and voiced opposition against pro-England or pro-industrial views.</a:t>
            </a:r>
          </a:p>
          <a:p>
            <a:endParaRPr lang="en-US" dirty="0"/>
          </a:p>
        </p:txBody>
      </p:sp>
      <p:pic>
        <p:nvPicPr>
          <p:cNvPr id="7" name="Content Placeholder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844800" y="1943100"/>
            <a:ext cx="5435600" cy="4038600"/>
          </a:xfrm>
        </p:spPr>
      </p:pic>
    </p:spTree>
    <p:extLst>
      <p:ext uri="{BB962C8B-B14F-4D97-AF65-F5344CB8AC3E}">
        <p14:creationId xmlns:p14="http://schemas.microsoft.com/office/powerpoint/2010/main" val="1502970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Founding Fathers</a:t>
            </a:r>
            <a:endParaRPr lang="en-US" dirty="0"/>
          </a:p>
        </p:txBody>
      </p:sp>
      <p:sp>
        <p:nvSpPr>
          <p:cNvPr id="3" name="Text Placeholder 2"/>
          <p:cNvSpPr>
            <a:spLocks noGrp="1"/>
          </p:cNvSpPr>
          <p:nvPr>
            <p:ph type="body" idx="2"/>
          </p:nvPr>
        </p:nvSpPr>
        <p:spPr/>
        <p:txBody>
          <a:bodyPr>
            <a:normAutofit fontScale="85000" lnSpcReduction="20000"/>
          </a:bodyPr>
          <a:lstStyle/>
          <a:p>
            <a:r>
              <a:rPr lang="en-US" dirty="0"/>
              <a:t>This term is applied to all of the men – sexist though that may be – who were carried out the Revolution to its completion.  That is, the men of the American Revolution, the men of the “Critical Period” and the men who established and ratified the Constitution and the Bill of Rights a few years later.</a:t>
            </a:r>
            <a:endParaRPr lang="en-US" dirty="0">
              <a:effectLst/>
            </a:endParaRPr>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895600" y="2043112"/>
            <a:ext cx="5334000" cy="3838575"/>
          </a:xfrm>
        </p:spPr>
      </p:pic>
    </p:spTree>
    <p:extLst>
      <p:ext uri="{BB962C8B-B14F-4D97-AF65-F5344CB8AC3E}">
        <p14:creationId xmlns:p14="http://schemas.microsoft.com/office/powerpoint/2010/main" val="13023463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Federalists</a:t>
            </a:r>
            <a:endParaRPr lang="en-US" dirty="0"/>
          </a:p>
        </p:txBody>
      </p:sp>
      <p:sp>
        <p:nvSpPr>
          <p:cNvPr id="3" name="Text Placeholder 2"/>
          <p:cNvSpPr>
            <a:spLocks noGrp="1"/>
          </p:cNvSpPr>
          <p:nvPr>
            <p:ph type="body" idx="2"/>
          </p:nvPr>
        </p:nvSpPr>
        <p:spPr>
          <a:xfrm>
            <a:off x="457200" y="1752600"/>
            <a:ext cx="1752600" cy="4572000"/>
          </a:xfrm>
        </p:spPr>
        <p:txBody>
          <a:bodyPr>
            <a:normAutofit fontScale="85000" lnSpcReduction="10000"/>
          </a:bodyPr>
          <a:lstStyle/>
          <a:p>
            <a:r>
              <a:rPr lang="en-US" dirty="0"/>
              <a:t>These men favored the ratification of the US Constitution exactly as it was presented from the Philadelphia Convention in 1787. </a:t>
            </a:r>
            <a:r>
              <a:rPr lang="en-US" dirty="0" smtClean="0"/>
              <a:t>  Alexander Hamilton, James Madison, Washington, Franklin, and John Jay were some of the strongest advocates for the new Constitution.</a:t>
            </a:r>
            <a:endParaRPr lang="en-US" dirty="0"/>
          </a:p>
          <a:p>
            <a:r>
              <a:rPr lang="en-US" dirty="0"/>
              <a:t> </a:t>
            </a:r>
          </a:p>
          <a:p>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2457737" y="2514600"/>
            <a:ext cx="6536551" cy="3048000"/>
          </a:xfrm>
        </p:spPr>
      </p:pic>
    </p:spTree>
    <p:extLst>
      <p:ext uri="{BB962C8B-B14F-4D97-AF65-F5344CB8AC3E}">
        <p14:creationId xmlns:p14="http://schemas.microsoft.com/office/powerpoint/2010/main" val="35626562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Antifederalists</a:t>
            </a:r>
            <a:endParaRPr lang="en-US" dirty="0"/>
          </a:p>
        </p:txBody>
      </p:sp>
      <p:sp>
        <p:nvSpPr>
          <p:cNvPr id="3" name="Text Placeholder 2"/>
          <p:cNvSpPr>
            <a:spLocks noGrp="1"/>
          </p:cNvSpPr>
          <p:nvPr>
            <p:ph type="body" idx="2"/>
          </p:nvPr>
        </p:nvSpPr>
        <p:spPr/>
        <p:txBody>
          <a:bodyPr>
            <a:normAutofit fontScale="85000" lnSpcReduction="20000"/>
          </a:bodyPr>
          <a:lstStyle/>
          <a:p>
            <a:r>
              <a:rPr lang="en-US" dirty="0"/>
              <a:t>These men and women were either opposed to the Constitution because they favored the less rigid Articles of Confederation, or they were in favor of adding a Bill or Rights to the document.  Indeed, many of those who opposed ratification opposed it for very specific reasons.</a:t>
            </a:r>
          </a:p>
          <a:p>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629400" y="1752600"/>
            <a:ext cx="2153138" cy="4419600"/>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96509">
            <a:off x="2676084" y="1828800"/>
            <a:ext cx="3333750" cy="4181475"/>
          </a:xfrm>
          <a:prstGeom prst="rect">
            <a:avLst/>
          </a:prstGeom>
        </p:spPr>
      </p:pic>
    </p:spTree>
    <p:extLst>
      <p:ext uri="{BB962C8B-B14F-4D97-AF65-F5344CB8AC3E}">
        <p14:creationId xmlns:p14="http://schemas.microsoft.com/office/powerpoint/2010/main" val="21688836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Jeffersonian Republicans</a:t>
            </a:r>
            <a:endParaRPr lang="en-US" dirty="0"/>
          </a:p>
        </p:txBody>
      </p:sp>
      <p:sp>
        <p:nvSpPr>
          <p:cNvPr id="3" name="Text Placeholder 2"/>
          <p:cNvSpPr>
            <a:spLocks noGrp="1"/>
          </p:cNvSpPr>
          <p:nvPr>
            <p:ph type="body" idx="2"/>
          </p:nvPr>
        </p:nvSpPr>
        <p:spPr/>
        <p:txBody>
          <a:bodyPr>
            <a:normAutofit fontScale="85000" lnSpcReduction="10000"/>
          </a:bodyPr>
          <a:lstStyle/>
          <a:p>
            <a:r>
              <a:rPr lang="en-US" dirty="0"/>
              <a:t>This was the political faction formed by Thomas Jefferson and James Madison, which was committed to the idea of strict constructionist interpretations of the Constitution, pro-French foreign policy, agrarianism, and a weaker executive authority.</a:t>
            </a:r>
          </a:p>
          <a:p>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412781" y="1828800"/>
            <a:ext cx="6074651" cy="4114800"/>
          </a:xfrm>
        </p:spPr>
      </p:pic>
    </p:spTree>
    <p:extLst>
      <p:ext uri="{BB962C8B-B14F-4D97-AF65-F5344CB8AC3E}">
        <p14:creationId xmlns:p14="http://schemas.microsoft.com/office/powerpoint/2010/main" val="41733997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Federalist Party</a:t>
            </a:r>
            <a:endParaRPr lang="en-US" dirty="0"/>
          </a:p>
        </p:txBody>
      </p:sp>
      <p:sp>
        <p:nvSpPr>
          <p:cNvPr id="3" name="Text Placeholder 2"/>
          <p:cNvSpPr>
            <a:spLocks noGrp="1"/>
          </p:cNvSpPr>
          <p:nvPr>
            <p:ph type="body" idx="2"/>
          </p:nvPr>
        </p:nvSpPr>
        <p:spPr/>
        <p:txBody>
          <a:bodyPr>
            <a:normAutofit fontScale="77500" lnSpcReduction="20000"/>
          </a:bodyPr>
          <a:lstStyle/>
          <a:p>
            <a:r>
              <a:rPr lang="en-US" dirty="0"/>
              <a:t>This political faction was formed by Alexander Hamilton and his supporters, with whom George Washington is presumed by many to have sympathized.  He was pro-business and industry, pro-British, and committed to an energetic and vigorous national government with power to collect taxes and regulate commerce. </a:t>
            </a:r>
          </a:p>
          <a:p>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661697" y="1752600"/>
            <a:ext cx="3801806" cy="4419600"/>
          </a:xfrm>
        </p:spPr>
      </p:pic>
    </p:spTree>
    <p:extLst>
      <p:ext uri="{BB962C8B-B14F-4D97-AF65-F5344CB8AC3E}">
        <p14:creationId xmlns:p14="http://schemas.microsoft.com/office/powerpoint/2010/main" val="2774309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Major Events in the Evolution of Government and Society in the United States, 1776 - 1796</a:t>
            </a:r>
            <a:endParaRPr lang="en-US" dirty="0"/>
          </a:p>
        </p:txBody>
      </p:sp>
      <p:sp>
        <p:nvSpPr>
          <p:cNvPr id="5" name="Title 4"/>
          <p:cNvSpPr>
            <a:spLocks noGrp="1"/>
          </p:cNvSpPr>
          <p:nvPr>
            <p:ph type="title"/>
          </p:nvPr>
        </p:nvSpPr>
        <p:spPr/>
        <p:txBody>
          <a:bodyPr/>
          <a:lstStyle/>
          <a:p>
            <a:r>
              <a:rPr lang="en-US" dirty="0" smtClean="0"/>
              <a:t>Part III.  A Timeline of Events</a:t>
            </a:r>
            <a:endParaRPr lang="en-US" dirty="0"/>
          </a:p>
        </p:txBody>
      </p:sp>
    </p:spTree>
    <p:extLst>
      <p:ext uri="{BB962C8B-B14F-4D97-AF65-F5344CB8AC3E}">
        <p14:creationId xmlns:p14="http://schemas.microsoft.com/office/powerpoint/2010/main" val="3529262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President George Washington</a:t>
            </a:r>
            <a:endParaRPr lang="en-US" dirty="0"/>
          </a:p>
        </p:txBody>
      </p:sp>
      <p:sp>
        <p:nvSpPr>
          <p:cNvPr id="6" name="Text Placeholder 5"/>
          <p:cNvSpPr>
            <a:spLocks noGrp="1"/>
          </p:cNvSpPr>
          <p:nvPr>
            <p:ph type="body" idx="2"/>
          </p:nvPr>
        </p:nvSpPr>
        <p:spPr/>
        <p:txBody>
          <a:bodyPr>
            <a:normAutofit fontScale="85000" lnSpcReduction="20000"/>
          </a:bodyPr>
          <a:lstStyle/>
          <a:p>
            <a:r>
              <a:rPr lang="en-US" dirty="0"/>
              <a:t>The members of his Presidential Cabinet included Secretary of War Henry Knox, Secretary of State Thomas Jefferson, and Alexander Hamilton as the Secretary of the Treasury.  He is the only President to personally lead an expedition to put down a domestic riot – the Whiskey Rebellion of 1794.</a:t>
            </a:r>
          </a:p>
          <a:p>
            <a:endParaRPr lang="en-US" dirty="0"/>
          </a:p>
        </p:txBody>
      </p:sp>
      <p:pic>
        <p:nvPicPr>
          <p:cNvPr id="7" name="Content Placeholder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806614" y="1752600"/>
            <a:ext cx="5511972" cy="4419600"/>
          </a:xfrm>
        </p:spPr>
      </p:pic>
    </p:spTree>
    <p:extLst>
      <p:ext uri="{BB962C8B-B14F-4D97-AF65-F5344CB8AC3E}">
        <p14:creationId xmlns:p14="http://schemas.microsoft.com/office/powerpoint/2010/main" val="362328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January, 1776 – </a:t>
            </a:r>
            <a:r>
              <a:rPr lang="en-US" i="1" u="sng" dirty="0" smtClean="0"/>
              <a:t>Common Sense</a:t>
            </a:r>
            <a:endParaRPr lang="en-US" i="1" u="sng" dirty="0"/>
          </a:p>
        </p:txBody>
      </p:sp>
      <p:sp>
        <p:nvSpPr>
          <p:cNvPr id="3" name="Content Placeholder 2"/>
          <p:cNvSpPr>
            <a:spLocks noGrp="1"/>
          </p:cNvSpPr>
          <p:nvPr>
            <p:ph sz="quarter" idx="1"/>
          </p:nvPr>
        </p:nvSpPr>
        <p:spPr/>
        <p:txBody>
          <a:bodyPr>
            <a:normAutofit fontScale="77500" lnSpcReduction="20000"/>
          </a:bodyPr>
          <a:lstStyle/>
          <a:p>
            <a:r>
              <a:rPr lang="en-US" dirty="0"/>
              <a:t>This pamphlet was published by Thomas Paine in order to encourage the Continental Congress to act decisively and boldly to sever ties with Great Britain</a:t>
            </a:r>
            <a:r>
              <a:rPr lang="en-US" dirty="0" smtClean="0"/>
              <a:t>.  Another pamphlet, </a:t>
            </a:r>
            <a:r>
              <a:rPr lang="en-US" i="1" u="sng" dirty="0" smtClean="0"/>
              <a:t>The Crisis</a:t>
            </a:r>
            <a:r>
              <a:rPr lang="en-US" dirty="0" smtClean="0"/>
              <a:t>, followed.  Paine was an advocate for independence who feared that when governments became too strong, despotism invariably followed.</a:t>
            </a:r>
            <a:r>
              <a:rPr lang="en-US" dirty="0"/>
              <a:t>	</a:t>
            </a:r>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00600" y="1905000"/>
            <a:ext cx="3886200" cy="2634711"/>
          </a:xfrm>
        </p:spPr>
      </p:pic>
    </p:spTree>
    <p:extLst>
      <p:ext uri="{BB962C8B-B14F-4D97-AF65-F5344CB8AC3E}">
        <p14:creationId xmlns:p14="http://schemas.microsoft.com/office/powerpoint/2010/main" val="40787170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July 4, 1776 – The Declaration of Independence</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a:t>To quote: “We hold these truths to be self-evident: that all men are created equal, that they are endowed by their creator with certain inalienable rights, that among these are life, liberty, and the pursuit of happiness.” </a:t>
            </a:r>
            <a:r>
              <a:rPr lang="en-US" dirty="0" smtClean="0"/>
              <a:t> Thomas Jefferson’s words inspired everyone on the continent –whether or not the Founding Fathers agreed to their demands for greater liberty.</a:t>
            </a:r>
            <a:endParaRPr lang="en-US" dirty="0"/>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rot="430160">
            <a:off x="4648200" y="1752600"/>
            <a:ext cx="3657600" cy="4572000"/>
          </a:xfrm>
        </p:spPr>
      </p:pic>
    </p:spTree>
    <p:extLst>
      <p:ext uri="{BB962C8B-B14F-4D97-AF65-F5344CB8AC3E}">
        <p14:creationId xmlns:p14="http://schemas.microsoft.com/office/powerpoint/2010/main" val="22784208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1781 – The Articles of Confederation</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a:t>Years after its proposal, this government went into effect in 1781.  Under this government, the Revolutionary War would be won, the Treaty of Paris would be signed, and one of the critical divisive issues between the states – who would legitimately claim the Western Territories – was resolved. </a:t>
            </a:r>
            <a:r>
              <a:rPr lang="en-US" dirty="0" smtClean="0"/>
              <a:t>In spite of it’s dismissal as ineffectual and weak today, the government actually accomplished quite a lot!</a:t>
            </a:r>
            <a:endParaRPr lang="en-US" dirty="0"/>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5100027" y="1589088"/>
            <a:ext cx="3376246" cy="4572000"/>
          </a:xfrm>
        </p:spPr>
      </p:pic>
    </p:spTree>
    <p:extLst>
      <p:ext uri="{BB962C8B-B14F-4D97-AF65-F5344CB8AC3E}">
        <p14:creationId xmlns:p14="http://schemas.microsoft.com/office/powerpoint/2010/main" val="33917686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1786 – Shays’ Rebellion</a:t>
            </a:r>
            <a:endParaRPr lang="en-US" dirty="0"/>
          </a:p>
        </p:txBody>
      </p:sp>
      <p:sp>
        <p:nvSpPr>
          <p:cNvPr id="3" name="Content Placeholder 2"/>
          <p:cNvSpPr>
            <a:spLocks noGrp="1"/>
          </p:cNvSpPr>
          <p:nvPr>
            <p:ph sz="quarter" idx="1"/>
          </p:nvPr>
        </p:nvSpPr>
        <p:spPr/>
        <p:txBody>
          <a:bodyPr>
            <a:normAutofit fontScale="70000" lnSpcReduction="20000"/>
          </a:bodyPr>
          <a:lstStyle/>
          <a:p>
            <a:r>
              <a:rPr lang="en-US" dirty="0"/>
              <a:t>In Western Massachusetts, disorder and violence erupted when a community of farmers rose up in arms against their creditors, who were attempting to collect steep taxes and foreclose on their land.  The state militia had to be called in in order to restore the peace.  Many Americans were concerned that too much democracy was leading to anarchy and violence.  This event is considered a major cause of the Constitutional Convention and the scuttling of the Articles of Confederation.</a:t>
            </a:r>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800600" y="1600200"/>
            <a:ext cx="3429000" cy="4572000"/>
          </a:xfrm>
        </p:spPr>
      </p:pic>
    </p:spTree>
    <p:extLst>
      <p:ext uri="{BB962C8B-B14F-4D97-AF65-F5344CB8AC3E}">
        <p14:creationId xmlns:p14="http://schemas.microsoft.com/office/powerpoint/2010/main" val="30343319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1787 – The Philadelphia Convention</a:t>
            </a:r>
            <a:endParaRPr lang="en-US" dirty="0"/>
          </a:p>
        </p:txBody>
      </p:sp>
      <p:sp>
        <p:nvSpPr>
          <p:cNvPr id="3" name="Content Placeholder 2"/>
          <p:cNvSpPr>
            <a:spLocks noGrp="1"/>
          </p:cNvSpPr>
          <p:nvPr>
            <p:ph sz="quarter" idx="1"/>
          </p:nvPr>
        </p:nvSpPr>
        <p:spPr>
          <a:xfrm>
            <a:off x="609600" y="1589567"/>
            <a:ext cx="2819400" cy="4572000"/>
          </a:xfrm>
        </p:spPr>
        <p:txBody>
          <a:bodyPr>
            <a:normAutofit fontScale="70000" lnSpcReduction="20000"/>
          </a:bodyPr>
          <a:lstStyle/>
          <a:p>
            <a:r>
              <a:rPr lang="en-US" dirty="0"/>
              <a:t>After a failed meeting in Annapolis the year before, some five dozen leading men arrange an “extralegal” convention here  to revise the Articles of Confederation.  The first revision: throw it out and start over.  After gaining Congress’ approval, the new Constitution was sent out to the states to be ratified in state conventions – not by state legislatures.</a:t>
            </a:r>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3810000" y="2252406"/>
            <a:ext cx="4921250" cy="3245364"/>
          </a:xfrm>
        </p:spPr>
      </p:pic>
    </p:spTree>
    <p:extLst>
      <p:ext uri="{BB962C8B-B14F-4D97-AF65-F5344CB8AC3E}">
        <p14:creationId xmlns:p14="http://schemas.microsoft.com/office/powerpoint/2010/main" val="8500717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1787 – 1788 – The Federalist Papers</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a:t>Alexander Hamilton, James Madison, and John Jay were the authors of these essays, which were published in newspapers across the United States – but principally in New York – during the debates over ratification of the Constitution.  Although Madison and Hamilton would almost never agree about political decisions in the future, they wrote the bulk of these editorials.</a:t>
            </a:r>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474357" y="1589088"/>
            <a:ext cx="2627586" cy="4572000"/>
          </a:xfrm>
        </p:spPr>
      </p:pic>
    </p:spTree>
    <p:extLst>
      <p:ext uri="{BB962C8B-B14F-4D97-AF65-F5344CB8AC3E}">
        <p14:creationId xmlns:p14="http://schemas.microsoft.com/office/powerpoint/2010/main" val="37915198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1788 – Ratification of the Constitution</a:t>
            </a:r>
            <a:endParaRPr lang="en-US" dirty="0"/>
          </a:p>
        </p:txBody>
      </p:sp>
      <p:sp>
        <p:nvSpPr>
          <p:cNvPr id="3" name="Content Placeholder 2"/>
          <p:cNvSpPr>
            <a:spLocks noGrp="1"/>
          </p:cNvSpPr>
          <p:nvPr>
            <p:ph sz="quarter" idx="1"/>
          </p:nvPr>
        </p:nvSpPr>
        <p:spPr>
          <a:xfrm>
            <a:off x="609600" y="1589567"/>
            <a:ext cx="2971800" cy="4572000"/>
          </a:xfrm>
        </p:spPr>
        <p:txBody>
          <a:bodyPr>
            <a:normAutofit fontScale="77500" lnSpcReduction="20000"/>
          </a:bodyPr>
          <a:lstStyle/>
          <a:p>
            <a:r>
              <a:rPr lang="en-US" dirty="0"/>
              <a:t>When nine of the thirteen colonies approved the US Constitution, this was accomplished.  Interestingly, it took Rhode Island and North Carolina a good deal longer than the other states to approve the document – they insisted upon a Bill of Rights being added to the original by amendment.</a:t>
            </a:r>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3581400" y="1752600"/>
            <a:ext cx="5100531" cy="3513259"/>
          </a:xfrm>
        </p:spPr>
      </p:pic>
    </p:spTree>
    <p:extLst>
      <p:ext uri="{BB962C8B-B14F-4D97-AF65-F5344CB8AC3E}">
        <p14:creationId xmlns:p14="http://schemas.microsoft.com/office/powerpoint/2010/main" val="24529323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1791 – The Bill of Rights</a:t>
            </a:r>
            <a:endParaRPr lang="en-US" dirty="0"/>
          </a:p>
        </p:txBody>
      </p:sp>
      <p:sp>
        <p:nvSpPr>
          <p:cNvPr id="3" name="Content Placeholder 2"/>
          <p:cNvSpPr>
            <a:spLocks noGrp="1"/>
          </p:cNvSpPr>
          <p:nvPr>
            <p:ph sz="quarter" idx="1"/>
          </p:nvPr>
        </p:nvSpPr>
        <p:spPr>
          <a:xfrm>
            <a:off x="152400" y="1676400"/>
            <a:ext cx="3886200" cy="4572000"/>
          </a:xfrm>
        </p:spPr>
        <p:txBody>
          <a:bodyPr>
            <a:normAutofit fontScale="70000" lnSpcReduction="20000"/>
          </a:bodyPr>
          <a:lstStyle/>
          <a:p>
            <a:r>
              <a:rPr lang="en-US" dirty="0"/>
              <a:t>The first ten amendments to the Constitution were added.  There were twelve amendments proposed initially in 1789.  Ten passed in 1791, and another, originally proposed by James Madison in 1789, became the 27</a:t>
            </a:r>
            <a:r>
              <a:rPr lang="en-US" baseline="30000" dirty="0"/>
              <a:t>th</a:t>
            </a:r>
            <a:r>
              <a:rPr lang="en-US" dirty="0"/>
              <a:t> Amendment to the Constitution in 1992.  It took 202 years to ratify the amendment which states, “No law, varying the compensation for the services of the Senators and Representatives, shall take effect, until an election of Representatives shall have intervened.”</a:t>
            </a:r>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343400" y="1676400"/>
            <a:ext cx="4392543" cy="5051425"/>
          </a:xfrm>
        </p:spPr>
      </p:pic>
    </p:spTree>
    <p:extLst>
      <p:ext uri="{BB962C8B-B14F-4D97-AF65-F5344CB8AC3E}">
        <p14:creationId xmlns:p14="http://schemas.microsoft.com/office/powerpoint/2010/main" val="10816756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1794 – The Whiskey Rebellion</a:t>
            </a:r>
            <a:endParaRPr lang="en-US" dirty="0"/>
          </a:p>
        </p:txBody>
      </p:sp>
      <p:sp>
        <p:nvSpPr>
          <p:cNvPr id="3" name="Content Placeholder 2"/>
          <p:cNvSpPr>
            <a:spLocks noGrp="1"/>
          </p:cNvSpPr>
          <p:nvPr>
            <p:ph sz="quarter" idx="1"/>
          </p:nvPr>
        </p:nvSpPr>
        <p:spPr>
          <a:xfrm>
            <a:off x="609600" y="4190999"/>
            <a:ext cx="7848600" cy="1970567"/>
          </a:xfrm>
        </p:spPr>
        <p:txBody>
          <a:bodyPr>
            <a:normAutofit fontScale="85000" lnSpcReduction="20000"/>
          </a:bodyPr>
          <a:lstStyle/>
          <a:p>
            <a:r>
              <a:rPr lang="en-US" dirty="0"/>
              <a:t>George Washington put down this revolt against the excise tax in Western Pennsylvania by personally leading an army of 13,000 soldiers in an overwhelming show of force.  If there were any lingering doubts about the legitimacy of the national government, they were answered.</a:t>
            </a:r>
          </a:p>
          <a:p>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1524000" y="1676400"/>
            <a:ext cx="5638800" cy="2363661"/>
          </a:xfrm>
        </p:spPr>
      </p:pic>
    </p:spTree>
    <p:extLst>
      <p:ext uri="{BB962C8B-B14F-4D97-AF65-F5344CB8AC3E}">
        <p14:creationId xmlns:p14="http://schemas.microsoft.com/office/powerpoint/2010/main" val="31659804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Spring of 1775</a:t>
            </a:r>
            <a:endParaRPr lang="en-US" dirty="0"/>
          </a:p>
        </p:txBody>
      </p:sp>
      <p:sp>
        <p:nvSpPr>
          <p:cNvPr id="3" name="Content Placeholder 2"/>
          <p:cNvSpPr>
            <a:spLocks noGrp="1"/>
          </p:cNvSpPr>
          <p:nvPr>
            <p:ph sz="quarter" idx="1"/>
          </p:nvPr>
        </p:nvSpPr>
        <p:spPr/>
        <p:txBody>
          <a:bodyPr>
            <a:normAutofit fontScale="70000" lnSpcReduction="20000"/>
          </a:bodyPr>
          <a:lstStyle/>
          <a:p>
            <a:r>
              <a:rPr lang="en-US" dirty="0"/>
              <a:t>This treaty was a wobbly-kneed concession to England.  In order to avoid war with the English, the United States accepted English search and seizure of our ships on the open seas and continued to allow the English to supply Native American enemies in exchange for some simple trade concessions in the Caribbean.  Although the US agreed to pay back all English merchants for debts owed, no mention was made of the many enslaved men and women lost during the war due to English policies.</a:t>
            </a:r>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495800" y="1905000"/>
            <a:ext cx="4318406" cy="3505200"/>
          </a:xfrm>
        </p:spPr>
      </p:pic>
    </p:spTree>
    <p:extLst>
      <p:ext uri="{BB962C8B-B14F-4D97-AF65-F5344CB8AC3E}">
        <p14:creationId xmlns:p14="http://schemas.microsoft.com/office/powerpoint/2010/main" val="20427590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Paine</a:t>
            </a:r>
            <a:endParaRPr lang="en-US" dirty="0"/>
          </a:p>
        </p:txBody>
      </p:sp>
      <p:sp>
        <p:nvSpPr>
          <p:cNvPr id="3" name="Text Placeholder 2"/>
          <p:cNvSpPr>
            <a:spLocks noGrp="1"/>
          </p:cNvSpPr>
          <p:nvPr>
            <p:ph type="body" idx="2"/>
          </p:nvPr>
        </p:nvSpPr>
        <p:spPr/>
        <p:txBody>
          <a:bodyPr>
            <a:normAutofit fontScale="85000" lnSpcReduction="20000"/>
          </a:bodyPr>
          <a:lstStyle/>
          <a:p>
            <a:r>
              <a:rPr lang="en-US" dirty="0"/>
              <a:t>He was the author of </a:t>
            </a:r>
            <a:r>
              <a:rPr lang="en-US" i="1" u="sng" dirty="0"/>
              <a:t>Common Sense</a:t>
            </a:r>
            <a:r>
              <a:rPr lang="en-US" dirty="0"/>
              <a:t>, and a follow-up to the work entitled </a:t>
            </a:r>
            <a:r>
              <a:rPr lang="en-US" i="1" u="sng" dirty="0"/>
              <a:t>The Crisis</a:t>
            </a:r>
            <a:r>
              <a:rPr lang="en-US" dirty="0"/>
              <a:t>.  He demanded the Declaration of Independence, adored the Articles of Confederation, and had grave misgivings about the United States Constitution when it was ratified.</a:t>
            </a:r>
          </a:p>
          <a:p>
            <a:r>
              <a:rPr lang="en-US" dirty="0"/>
              <a:t> </a:t>
            </a:r>
          </a:p>
          <a:p>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864763" y="1752600"/>
            <a:ext cx="3395673" cy="4419600"/>
          </a:xfrm>
        </p:spPr>
      </p:pic>
    </p:spTree>
    <p:extLst>
      <p:ext uri="{BB962C8B-B14F-4D97-AF65-F5344CB8AC3E}">
        <p14:creationId xmlns:p14="http://schemas.microsoft.com/office/powerpoint/2010/main" val="12461356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Pinckney’s Treaty – The Treaty of San Lorenzo </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a:t>This treaty not only secured the Western borders by making peace with the Creek Confederation and other southeastern tribes, but also secured the right to trade along the Mississippi River and at the port of New Orleans from Spain</a:t>
            </a:r>
            <a:r>
              <a:rPr lang="en-US" dirty="0" smtClean="0"/>
              <a:t>.  The treaty made western farmers – and planation farmers eager to ship their crops out of the port of New Orleans – extremely happy.</a:t>
            </a:r>
            <a:endParaRPr lang="en-US" dirty="0"/>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191000" y="1676400"/>
            <a:ext cx="5654040" cy="4038600"/>
          </a:xfrm>
        </p:spPr>
      </p:pic>
    </p:spTree>
    <p:extLst>
      <p:ext uri="{BB962C8B-B14F-4D97-AF65-F5344CB8AC3E}">
        <p14:creationId xmlns:p14="http://schemas.microsoft.com/office/powerpoint/2010/main" val="643497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1796 – Washington’s Farewell Address</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a:t>In this published speech, the first president advised Americans to avoid political factions.  He warned Americans to beware foreign entanglements and to avoid European wars at all costs.  </a:t>
            </a:r>
            <a:r>
              <a:rPr lang="en-US" dirty="0" smtClean="0"/>
              <a:t>Since the speech was delivered, it has been viewed as an endorsement of isolationism as a foreign policy – which was not exactly what Washington was saying.  It has also been viewed as a warning against partisan politics, urging compromise.</a:t>
            </a:r>
            <a:endParaRPr lang="en-US" dirty="0"/>
          </a:p>
          <a:p>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181600" y="1524000"/>
            <a:ext cx="2847005" cy="4572000"/>
          </a:xfrm>
        </p:spPr>
      </p:pic>
    </p:spTree>
    <p:extLst>
      <p:ext uri="{BB962C8B-B14F-4D97-AF65-F5344CB8AC3E}">
        <p14:creationId xmlns:p14="http://schemas.microsoft.com/office/powerpoint/2010/main" val="38241974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The Constitution at it’s bicentennial year, according to one of it’s most respected lawyers and jurists, Thurgood Marshall.</a:t>
            </a:r>
            <a:endParaRPr lang="en-US" dirty="0"/>
          </a:p>
        </p:txBody>
      </p:sp>
      <p:sp>
        <p:nvSpPr>
          <p:cNvPr id="5" name="Title 4"/>
          <p:cNvSpPr>
            <a:spLocks noGrp="1"/>
          </p:cNvSpPr>
          <p:nvPr>
            <p:ph type="title"/>
          </p:nvPr>
        </p:nvSpPr>
        <p:spPr/>
        <p:txBody>
          <a:bodyPr/>
          <a:lstStyle/>
          <a:p>
            <a:r>
              <a:rPr lang="en-US" dirty="0" smtClean="0"/>
              <a:t>Part IV.  Thurgood Marshall</a:t>
            </a:r>
            <a:endParaRPr lang="en-US" dirty="0"/>
          </a:p>
        </p:txBody>
      </p:sp>
    </p:spTree>
    <p:extLst>
      <p:ext uri="{BB962C8B-B14F-4D97-AF65-F5344CB8AC3E}">
        <p14:creationId xmlns:p14="http://schemas.microsoft.com/office/powerpoint/2010/main" val="15539365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Thurgood Marshall</a:t>
            </a:r>
            <a:endParaRPr lang="en-US" dirty="0"/>
          </a:p>
        </p:txBody>
      </p:sp>
      <p:sp>
        <p:nvSpPr>
          <p:cNvPr id="5" name="Content Placeholder 4"/>
          <p:cNvSpPr>
            <a:spLocks noGrp="1"/>
          </p:cNvSpPr>
          <p:nvPr>
            <p:ph sz="quarter" idx="1"/>
          </p:nvPr>
        </p:nvSpPr>
        <p:spPr/>
        <p:txBody>
          <a:bodyPr>
            <a:normAutofit fontScale="47500" lnSpcReduction="20000"/>
          </a:bodyPr>
          <a:lstStyle/>
          <a:p>
            <a:r>
              <a:rPr lang="en-US" dirty="0"/>
              <a:t>1.  Does Thurgood Marshall credit the vision and foresight of the framers of the Constitution for the ultimate success of the document in governing our nation?  Who else might he credit for the victories of the Constitution? </a:t>
            </a:r>
          </a:p>
          <a:p>
            <a:pPr marL="0" indent="0">
              <a:buNone/>
            </a:pPr>
            <a:endParaRPr lang="en-US" dirty="0"/>
          </a:p>
          <a:p>
            <a:r>
              <a:rPr lang="en-US" dirty="0"/>
              <a:t>2.  List no less than four (4) specific failures in the Constitution, according to Thurgood Marshall</a:t>
            </a:r>
            <a:r>
              <a:rPr lang="en-US" dirty="0" smtClean="0"/>
              <a:t>.</a:t>
            </a:r>
          </a:p>
          <a:p>
            <a:pPr marL="0" indent="0">
              <a:buNone/>
            </a:pPr>
            <a:r>
              <a:rPr lang="en-US" dirty="0"/>
              <a:t> </a:t>
            </a:r>
          </a:p>
          <a:p>
            <a:r>
              <a:rPr lang="en-US" dirty="0"/>
              <a:t>3.  Why doesn’t the Constitution use the term slave or slavery at all?  (Considering that it includes references to slaves and slavery in no less than three places – the three-fifths compromise, the fugitive slave clause, and the banning of the international slave trade – this could hardly have been an accident!) </a:t>
            </a:r>
          </a:p>
          <a:p>
            <a:pPr marL="0" indent="0">
              <a:buNone/>
            </a:pPr>
            <a:r>
              <a:rPr lang="en-US" dirty="0"/>
              <a:t> </a:t>
            </a:r>
          </a:p>
          <a:p>
            <a:r>
              <a:rPr lang="en-US" dirty="0"/>
              <a:t>4.  What condemnation does Thurgood Marshall target </a:t>
            </a:r>
            <a:r>
              <a:rPr lang="en-US" dirty="0" err="1"/>
              <a:t>Gouvernour</a:t>
            </a:r>
            <a:r>
              <a:rPr lang="en-US" dirty="0"/>
              <a:t> Morris of Pennsylvania for – the same Morris who is feature in Chapter Seven of our text, under “Individual Voices?” </a:t>
            </a:r>
          </a:p>
          <a:p>
            <a:pPr marL="0" indent="0">
              <a:buNone/>
            </a:pPr>
            <a:r>
              <a:rPr lang="en-US" dirty="0"/>
              <a:t> </a:t>
            </a:r>
          </a:p>
          <a:p>
            <a:r>
              <a:rPr lang="en-US" dirty="0"/>
              <a:t>5.  What does Thurgood Marshall’s analysis of the history of African-Americans – and the transformation of the Constitution in the aftermath of the Civil War with the passage of the 13</a:t>
            </a:r>
            <a:r>
              <a:rPr lang="en-US" baseline="30000" dirty="0"/>
              <a:t>th</a:t>
            </a:r>
            <a:r>
              <a:rPr lang="en-US" dirty="0"/>
              <a:t>, 14</a:t>
            </a:r>
            <a:r>
              <a:rPr lang="en-US" baseline="30000" dirty="0"/>
              <a:t>th</a:t>
            </a:r>
            <a:r>
              <a:rPr lang="en-US" dirty="0"/>
              <a:t>, and 15</a:t>
            </a:r>
            <a:r>
              <a:rPr lang="en-US" baseline="30000" dirty="0"/>
              <a:t>th</a:t>
            </a:r>
            <a:r>
              <a:rPr lang="en-US" dirty="0"/>
              <a:t> Amendments – say about his own interpretation of the Constitution as a Supreme Court justice?</a:t>
            </a:r>
          </a:p>
          <a:p>
            <a:pPr marL="0" indent="0">
              <a:buNone/>
            </a:pPr>
            <a:r>
              <a:rPr lang="en-US" dirty="0"/>
              <a:t> </a:t>
            </a:r>
          </a:p>
          <a:p>
            <a:r>
              <a:rPr lang="en-US" dirty="0"/>
              <a:t>6.  What aspects of the Constitution does Thurgood Marshall claim he will celebrate during the bicentennial year of the document? </a:t>
            </a:r>
          </a:p>
          <a:p>
            <a:pPr marL="0" indent="0">
              <a:buNone/>
            </a:pPr>
            <a:r>
              <a:rPr lang="en-US" dirty="0"/>
              <a:t> </a:t>
            </a:r>
          </a:p>
          <a:p>
            <a:endParaRPr lang="en-US" dirty="0"/>
          </a:p>
        </p:txBody>
      </p:sp>
    </p:spTree>
    <p:extLst>
      <p:ext uri="{BB962C8B-B14F-4D97-AF65-F5344CB8AC3E}">
        <p14:creationId xmlns:p14="http://schemas.microsoft.com/office/powerpoint/2010/main" val="2095625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Benjamin Franklin</a:t>
            </a:r>
            <a:endParaRPr lang="en-US" dirty="0"/>
          </a:p>
        </p:txBody>
      </p:sp>
      <p:sp>
        <p:nvSpPr>
          <p:cNvPr id="3" name="Text Placeholder 2"/>
          <p:cNvSpPr>
            <a:spLocks noGrp="1"/>
          </p:cNvSpPr>
          <p:nvPr>
            <p:ph type="body" idx="2"/>
          </p:nvPr>
        </p:nvSpPr>
        <p:spPr>
          <a:xfrm>
            <a:off x="228600" y="1752600"/>
            <a:ext cx="1981200" cy="4648200"/>
          </a:xfrm>
        </p:spPr>
        <p:txBody>
          <a:bodyPr>
            <a:normAutofit fontScale="77500" lnSpcReduction="20000"/>
          </a:bodyPr>
          <a:lstStyle/>
          <a:p>
            <a:r>
              <a:rPr lang="en-US" dirty="0"/>
              <a:t>He is the creator of the famous political cartoon above, which he initially published in the 1760s – during the crisis of the French and Indian War.  He was part of the committee that produced the Declaration of Independence, a diplomat who helped to secure an alliance with France during the Revolutionary War, and, finally, a member of the Constitutional Convention who gave the meeting credibility – as the elder statesman from Philadelphia. </a:t>
            </a:r>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474546" y="1752600"/>
            <a:ext cx="6176107" cy="4419600"/>
          </a:xfrm>
        </p:spPr>
      </p:pic>
    </p:spTree>
    <p:extLst>
      <p:ext uri="{BB962C8B-B14F-4D97-AF65-F5344CB8AC3E}">
        <p14:creationId xmlns:p14="http://schemas.microsoft.com/office/powerpoint/2010/main" val="3941675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Adams</a:t>
            </a:r>
            <a:endParaRPr lang="en-US" dirty="0"/>
          </a:p>
        </p:txBody>
      </p:sp>
      <p:sp>
        <p:nvSpPr>
          <p:cNvPr id="3" name="Text Placeholder 2"/>
          <p:cNvSpPr>
            <a:spLocks noGrp="1"/>
          </p:cNvSpPr>
          <p:nvPr>
            <p:ph type="body" idx="2"/>
          </p:nvPr>
        </p:nvSpPr>
        <p:spPr/>
        <p:txBody>
          <a:bodyPr>
            <a:normAutofit fontScale="77500" lnSpcReduction="20000"/>
          </a:bodyPr>
          <a:lstStyle/>
          <a:p>
            <a:r>
              <a:rPr lang="en-US" dirty="0"/>
              <a:t>Another member of the committee that penned the Declaration of Independence, this patriotic American was not present at the Constitutional Convention – he was abroad serving as a diplomat in England.  Known for his Puritanical self-righteousness – and his devotion to country – he would become the Vice President under George Washington as a concession to regionalism. </a:t>
            </a:r>
          </a:p>
          <a:p>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855529" y="1752600"/>
            <a:ext cx="3414141" cy="4419600"/>
          </a:xfrm>
        </p:spPr>
      </p:pic>
    </p:spTree>
    <p:extLst>
      <p:ext uri="{BB962C8B-B14F-4D97-AF65-F5344CB8AC3E}">
        <p14:creationId xmlns:p14="http://schemas.microsoft.com/office/powerpoint/2010/main" val="477542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Madison </a:t>
            </a:r>
            <a:endParaRPr lang="en-US" dirty="0"/>
          </a:p>
        </p:txBody>
      </p:sp>
      <p:sp>
        <p:nvSpPr>
          <p:cNvPr id="3" name="Text Placeholder 2"/>
          <p:cNvSpPr>
            <a:spLocks noGrp="1"/>
          </p:cNvSpPr>
          <p:nvPr>
            <p:ph type="body" idx="2"/>
          </p:nvPr>
        </p:nvSpPr>
        <p:spPr>
          <a:xfrm>
            <a:off x="685800" y="1752600"/>
            <a:ext cx="1905000" cy="4572000"/>
          </a:xfrm>
        </p:spPr>
        <p:txBody>
          <a:bodyPr>
            <a:normAutofit fontScale="70000" lnSpcReduction="20000"/>
          </a:bodyPr>
          <a:lstStyle/>
          <a:p>
            <a:r>
              <a:rPr lang="en-US" dirty="0"/>
              <a:t>He is known as the “Father of the Constitution” because he authored the Virginia Plan – essentially letting the cat out of the bag that the Articles of Confederation would be scrapped at the Philadelphia Convention.  He also kept detailed notes on the Convention for posterity.   As one of the authors of the Federalist Papers later, he urged the Constitution’s ratification even before the inclusion of the Bill of Rights.  Later, he sponsored those amendments before Congress.</a:t>
            </a:r>
          </a:p>
          <a:p>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905250" y="1752600"/>
            <a:ext cx="3314700" cy="4419600"/>
          </a:xfrm>
        </p:spPr>
      </p:pic>
    </p:spTree>
    <p:extLst>
      <p:ext uri="{BB962C8B-B14F-4D97-AF65-F5344CB8AC3E}">
        <p14:creationId xmlns:p14="http://schemas.microsoft.com/office/powerpoint/2010/main" val="973685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Jefferson</a:t>
            </a:r>
            <a:endParaRPr lang="en-US" dirty="0"/>
          </a:p>
        </p:txBody>
      </p:sp>
      <p:sp>
        <p:nvSpPr>
          <p:cNvPr id="3" name="Text Placeholder 2"/>
          <p:cNvSpPr>
            <a:spLocks noGrp="1"/>
          </p:cNvSpPr>
          <p:nvPr>
            <p:ph type="body" idx="2"/>
          </p:nvPr>
        </p:nvSpPr>
        <p:spPr>
          <a:xfrm>
            <a:off x="381000" y="1752600"/>
            <a:ext cx="1828800" cy="4572000"/>
          </a:xfrm>
        </p:spPr>
        <p:txBody>
          <a:bodyPr>
            <a:normAutofit fontScale="77500" lnSpcReduction="20000"/>
          </a:bodyPr>
          <a:lstStyle/>
          <a:p>
            <a:r>
              <a:rPr lang="en-US" dirty="0"/>
              <a:t>He was the author of the Declaration of Independence and a minister to France during much of the 1780s – he played no role at all, for example, in the writing of the Constitution.  When he returned to the United States to assume the position of Secretary of State, his mistrust of George Washington and especially the financial scheming of Alexander Hamilton led to a rift in the administration and the development of rival political factions.</a:t>
            </a:r>
          </a:p>
          <a:p>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756505" y="1752600"/>
            <a:ext cx="5612190" cy="4419600"/>
          </a:xfrm>
        </p:spPr>
      </p:pic>
    </p:spTree>
    <p:extLst>
      <p:ext uri="{BB962C8B-B14F-4D97-AF65-F5344CB8AC3E}">
        <p14:creationId xmlns:p14="http://schemas.microsoft.com/office/powerpoint/2010/main" val="4146862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Patrick Henry</a:t>
            </a:r>
            <a:endParaRPr lang="en-US" dirty="0"/>
          </a:p>
        </p:txBody>
      </p:sp>
      <p:sp>
        <p:nvSpPr>
          <p:cNvPr id="3" name="Text Placeholder 2"/>
          <p:cNvSpPr>
            <a:spLocks noGrp="1"/>
          </p:cNvSpPr>
          <p:nvPr>
            <p:ph type="body" idx="2"/>
          </p:nvPr>
        </p:nvSpPr>
        <p:spPr/>
        <p:txBody>
          <a:bodyPr>
            <a:normAutofit fontScale="85000" lnSpcReduction="10000"/>
          </a:bodyPr>
          <a:lstStyle/>
          <a:p>
            <a:r>
              <a:rPr lang="en-US" dirty="0"/>
              <a:t>Although a fierce advocate for American Independence, he denounced the Philadelphia Convention which produced the Constitution, declaring “I smell a rat.”  He railed against the ratification of the document in Virginia, and was especially distraught that it did not have a Bill of Rights. </a:t>
            </a:r>
          </a:p>
          <a:p>
            <a:endParaRPr lang="en-US"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875730" y="1752600"/>
            <a:ext cx="3373740" cy="4419600"/>
          </a:xfrm>
        </p:spPr>
      </p:pic>
    </p:spTree>
    <p:extLst>
      <p:ext uri="{BB962C8B-B14F-4D97-AF65-F5344CB8AC3E}">
        <p14:creationId xmlns:p14="http://schemas.microsoft.com/office/powerpoint/2010/main" val="28953249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Alexander Hamilton</a:t>
            </a:r>
            <a:endParaRPr lang="en-US" dirty="0"/>
          </a:p>
        </p:txBody>
      </p:sp>
      <p:sp>
        <p:nvSpPr>
          <p:cNvPr id="3" name="Text Placeholder 2"/>
          <p:cNvSpPr>
            <a:spLocks noGrp="1"/>
          </p:cNvSpPr>
          <p:nvPr>
            <p:ph type="body" idx="2"/>
          </p:nvPr>
        </p:nvSpPr>
        <p:spPr/>
        <p:txBody>
          <a:bodyPr>
            <a:normAutofit fontScale="85000" lnSpcReduction="10000"/>
          </a:bodyPr>
          <a:lstStyle/>
          <a:p>
            <a:r>
              <a:rPr lang="en-US" dirty="0"/>
              <a:t>As the nation’s first Treasury Secretary, this man encouraged the Congress to assume every state’s debts – thereby granting the national government greater need to tax the people.  He envisioned a nation of industry and innovation instead of the agrarian vision which Jefferson advocated for.</a:t>
            </a:r>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2606346" y="1752600"/>
            <a:ext cx="5912508" cy="4419600"/>
          </a:xfrm>
        </p:spPr>
      </p:pic>
    </p:spTree>
    <p:extLst>
      <p:ext uri="{BB962C8B-B14F-4D97-AF65-F5344CB8AC3E}">
        <p14:creationId xmlns:p14="http://schemas.microsoft.com/office/powerpoint/2010/main" val="136547940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156</TotalTime>
  <Words>1971</Words>
  <Application>Microsoft Office PowerPoint</Application>
  <PresentationFormat>On-screen Show (4:3)</PresentationFormat>
  <Paragraphs>80</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Median</vt:lpstr>
      <vt:lpstr>The Early republic – 1770 - 1796</vt:lpstr>
      <vt:lpstr>President George Washington</vt:lpstr>
      <vt:lpstr>Thomas Paine</vt:lpstr>
      <vt:lpstr>Benjamin Franklin</vt:lpstr>
      <vt:lpstr>John Adams</vt:lpstr>
      <vt:lpstr>James Madison </vt:lpstr>
      <vt:lpstr>Thomas Jefferson</vt:lpstr>
      <vt:lpstr>Patrick Henry</vt:lpstr>
      <vt:lpstr>Alexander Hamilton</vt:lpstr>
      <vt:lpstr>John Jay</vt:lpstr>
      <vt:lpstr>George Mason</vt:lpstr>
      <vt:lpstr>Part II.  Political Factions</vt:lpstr>
      <vt:lpstr>Democratic-Republican Societies</vt:lpstr>
      <vt:lpstr>The Founding Fathers</vt:lpstr>
      <vt:lpstr>The Federalists</vt:lpstr>
      <vt:lpstr>The Antifederalists</vt:lpstr>
      <vt:lpstr>The Jeffersonian Republicans</vt:lpstr>
      <vt:lpstr>The Federalist Party</vt:lpstr>
      <vt:lpstr>Part III.  A Timeline of Events</vt:lpstr>
      <vt:lpstr>January, 1776 – Common Sense</vt:lpstr>
      <vt:lpstr>July 4, 1776 – The Declaration of Independence</vt:lpstr>
      <vt:lpstr>1781 – The Articles of Confederation</vt:lpstr>
      <vt:lpstr>1786 – Shays’ Rebellion</vt:lpstr>
      <vt:lpstr>1787 – The Philadelphia Convention</vt:lpstr>
      <vt:lpstr>1787 – 1788 – The Federalist Papers</vt:lpstr>
      <vt:lpstr>1788 – Ratification of the Constitution</vt:lpstr>
      <vt:lpstr>1791 – The Bill of Rights</vt:lpstr>
      <vt:lpstr>1794 – The Whiskey Rebellion</vt:lpstr>
      <vt:lpstr>The Spring of 1775</vt:lpstr>
      <vt:lpstr>Pinckney’s Treaty – The Treaty of San Lorenzo </vt:lpstr>
      <vt:lpstr>1796 – Washington’s Farewell Address</vt:lpstr>
      <vt:lpstr>Part IV.  Thurgood Marshall</vt:lpstr>
      <vt:lpstr>Thurgood Marshall</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 Henry</dc:creator>
  <cp:lastModifiedBy>Adam Henry</cp:lastModifiedBy>
  <cp:revision>13</cp:revision>
  <dcterms:created xsi:type="dcterms:W3CDTF">2013-02-19T14:17:46Z</dcterms:created>
  <dcterms:modified xsi:type="dcterms:W3CDTF">2013-07-23T13:03:45Z</dcterms:modified>
</cp:coreProperties>
</file>